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554" r:id="rId3"/>
    <p:sldId id="512" r:id="rId4"/>
    <p:sldId id="514" r:id="rId5"/>
    <p:sldId id="575" r:id="rId6"/>
    <p:sldId id="583" r:id="rId7"/>
    <p:sldId id="576" r:id="rId8"/>
    <p:sldId id="584" r:id="rId9"/>
    <p:sldId id="577" r:id="rId10"/>
    <p:sldId id="585" r:id="rId11"/>
    <p:sldId id="586" r:id="rId12"/>
    <p:sldId id="582" r:id="rId13"/>
  </p:sldIdLst>
  <p:sldSz cx="9144000" cy="5143500" type="screen16x9"/>
  <p:notesSz cx="6858000" cy="9144000"/>
  <p:custDataLst>
    <p:tags r:id="rId1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4BBFB2"/>
    <a:srgbClr val="3296A8"/>
    <a:srgbClr val="6D8AAB"/>
    <a:srgbClr val="31709C"/>
    <a:srgbClr val="7697B3"/>
    <a:srgbClr val="6FA094"/>
    <a:srgbClr val="94BCB4"/>
    <a:srgbClr val="59503C"/>
    <a:srgbClr val="1FB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30" autoAdjust="0"/>
    <p:restoredTop sz="95649" autoAdjust="0"/>
  </p:normalViewPr>
  <p:slideViewPr>
    <p:cSldViewPr snapToGrid="0" showGuides="1">
      <p:cViewPr varScale="1">
        <p:scale>
          <a:sx n="139" d="100"/>
          <a:sy n="139" d="100"/>
        </p:scale>
        <p:origin x="592" y="168"/>
      </p:cViewPr>
      <p:guideLst>
        <p:guide orient="horz" pos="2161"/>
        <p:guide pos="3840"/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4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30"/>
            <a:ext cx="6858000" cy="1241821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1597822"/>
            <a:ext cx="7772400" cy="11025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1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3305177"/>
            <a:ext cx="7772400" cy="1021556"/>
          </a:xfrm>
        </p:spPr>
        <p:txBody>
          <a:bodyPr anchor="t"/>
          <a:lstStyle>
            <a:lvl1pPr algn="l">
              <a:defRPr sz="4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2"/>
            <a:ext cx="4038600" cy="3394472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200152"/>
            <a:ext cx="4038600" cy="3394472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6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700" b="1"/>
            </a:lvl4pPr>
            <a:lvl5pPr marL="1828800" indent="0">
              <a:buNone/>
              <a:defRPr sz="1700" b="1"/>
            </a:lvl5pPr>
            <a:lvl6pPr marL="2286000" indent="0">
              <a:buNone/>
              <a:defRPr sz="1700" b="1"/>
            </a:lvl6pPr>
            <a:lvl7pPr marL="2743200" indent="0">
              <a:buNone/>
              <a:defRPr sz="1700" b="1"/>
            </a:lvl7pPr>
            <a:lvl8pPr marL="3200400" indent="0">
              <a:buNone/>
              <a:defRPr sz="1700" b="1"/>
            </a:lvl8pPr>
            <a:lvl9pPr marL="3657600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8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6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700" b="1"/>
            </a:lvl4pPr>
            <a:lvl5pPr marL="1828800" indent="0">
              <a:buNone/>
              <a:defRPr sz="1700" b="1"/>
            </a:lvl5pPr>
            <a:lvl6pPr marL="2286000" indent="0">
              <a:buNone/>
              <a:defRPr sz="1700" b="1"/>
            </a:lvl6pPr>
            <a:lvl7pPr marL="2743200" indent="0">
              <a:buNone/>
              <a:defRPr sz="1700" b="1"/>
            </a:lvl7pPr>
            <a:lvl8pPr marL="3200400" indent="0">
              <a:buNone/>
              <a:defRPr sz="1700" b="1"/>
            </a:lvl8pPr>
            <a:lvl9pPr marL="3657600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8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854725" y="773443"/>
            <a:ext cx="7434551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4425043" y="4838925"/>
            <a:ext cx="293917" cy="1650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505200" y="4797170"/>
            <a:ext cx="2133600" cy="273844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452" y="194146"/>
            <a:ext cx="1378024" cy="2840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9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452" y="142266"/>
            <a:ext cx="1378024" cy="2840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2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3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9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452" y="142266"/>
            <a:ext cx="1378024" cy="2840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452" y="142266"/>
            <a:ext cx="1378024" cy="2840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1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452" y="142266"/>
            <a:ext cx="1378024" cy="2840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452" y="142266"/>
            <a:ext cx="1378024" cy="2840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9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273845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1" y="1260873"/>
            <a:ext cx="386834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1" y="1878807"/>
            <a:ext cx="386834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260873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1878807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1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2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1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2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1" y="273845"/>
            <a:ext cx="7886700" cy="994172"/>
          </a:xfrm>
          <a:prstGeom prst="rect">
            <a:avLst/>
          </a:prstGeom>
        </p:spPr>
        <p:txBody>
          <a:bodyPr vert="horz" lIns="68568" tIns="34284" rIns="68568" bIns="34284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1" y="1369219"/>
            <a:ext cx="7886700" cy="3263504"/>
          </a:xfrm>
          <a:prstGeom prst="rect">
            <a:avLst/>
          </a:prstGeom>
        </p:spPr>
        <p:txBody>
          <a:bodyPr vert="horz" lIns="68568" tIns="34284" rIns="68568" bIns="34284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1" y="4767263"/>
            <a:ext cx="20574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1" y="4767263"/>
            <a:ext cx="20574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</p:spPr>
        <p:txBody>
          <a:bodyPr vert="horz" lIns="68568" tIns="34284" rIns="68568" bIns="34284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2"/>
            <a:ext cx="8229600" cy="3394472"/>
          </a:xfrm>
          <a:prstGeom prst="rect">
            <a:avLst/>
          </a:prstGeom>
        </p:spPr>
        <p:txBody>
          <a:bodyPr vert="horz" lIns="68568" tIns="34284" rIns="68568" bIns="34284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4767265"/>
            <a:ext cx="28956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5"/>
            <a:ext cx="21336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80"/>
            <a:ext cx="9144000" cy="51416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65544" y="257115"/>
            <a:ext cx="8612912" cy="4629268"/>
          </a:xfrm>
          <a:prstGeom prst="rect">
            <a:avLst/>
          </a:prstGeom>
          <a:noFill/>
          <a:ln>
            <a:solidFill>
              <a:srgbClr val="4BBF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5400000">
            <a:off x="1066800" y="1629410"/>
            <a:ext cx="246380" cy="245110"/>
          </a:xfrm>
          <a:prstGeom prst="ellipse">
            <a:avLst/>
          </a:prstGeom>
          <a:solidFill>
            <a:srgbClr val="4BB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434746" y="2272154"/>
            <a:ext cx="6375463" cy="1107996"/>
          </a:xfrm>
          <a:prstGeom prst="rect">
            <a:avLst/>
          </a:prstGeom>
          <a:solidFill>
            <a:srgbClr val="4BBFB2"/>
          </a:solidFill>
        </p:spPr>
        <p:txBody>
          <a:bodyPr wrap="none">
            <a:spAutoFit/>
          </a:bodyPr>
          <a:lstStyle/>
          <a:p>
            <a:pPr algn="ctr"/>
            <a:r>
              <a:rPr kumimoji="1" lang="en-US" altLang="zh-CN" sz="33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0-3</a:t>
            </a:r>
            <a:r>
              <a:rPr kumimoji="1" lang="zh-CN" altLang="en-US" sz="33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岁婴幼儿亲子活动课程评价</a:t>
            </a:r>
            <a:endParaRPr kumimoji="1" lang="en-US" altLang="zh-CN" sz="3300" spc="2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kumimoji="1" lang="en-US" altLang="zh-CN" sz="33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33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评价的注意要点</a:t>
            </a:r>
            <a:endParaRPr kumimoji="1" lang="zh-CN" altLang="zh-CN" sz="3300" spc="2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250" y="519580"/>
            <a:ext cx="1378024" cy="28407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23035" y="1459865"/>
            <a:ext cx="2064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4BB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第七章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23876-7B37-1D4C-1B84-60DBF76099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>
            <a:extLst>
              <a:ext uri="{FF2B5EF4-FFF2-40B4-BE49-F238E27FC236}">
                <a16:creationId xmlns:a16="http://schemas.microsoft.com/office/drawing/2014/main" id="{DAC3DC77-C4A2-C014-E9C1-DBBFF4649806}"/>
              </a:ext>
            </a:extLst>
          </p:cNvPr>
          <p:cNvSpPr/>
          <p:nvPr/>
        </p:nvSpPr>
        <p:spPr bwMode="auto">
          <a:xfrm>
            <a:off x="0" y="624917"/>
            <a:ext cx="1618699" cy="583807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A8FC0C6-28F4-835D-3B56-C24E45E36D89}"/>
              </a:ext>
            </a:extLst>
          </p:cNvPr>
          <p:cNvSpPr/>
          <p:nvPr/>
        </p:nvSpPr>
        <p:spPr>
          <a:xfrm>
            <a:off x="548833" y="666756"/>
            <a:ext cx="3225865" cy="500127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l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小结：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以评促发展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FZZhunYuan-M02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79100B2-0B5C-15C5-ADAB-7C2F106E22B0}"/>
              </a:ext>
            </a:extLst>
          </p:cNvPr>
          <p:cNvSpPr/>
          <p:nvPr/>
        </p:nvSpPr>
        <p:spPr>
          <a:xfrm>
            <a:off x="952939" y="1488356"/>
            <a:ext cx="7494152" cy="1001098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indent="342900">
              <a:lnSpc>
                <a:spcPts val="2500"/>
              </a:lnSpc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“以评促发展”</a:t>
            </a:r>
            <a:r>
              <a:rPr lang="zh-CN" altLang="zh-CN" sz="1600" dirty="0"/>
              <a:t>是课程评价最主要的目的。</a:t>
            </a:r>
            <a:r>
              <a:rPr lang="zh-CN" altLang="en-US" sz="1600" dirty="0"/>
              <a:t>通过</a:t>
            </a:r>
            <a:r>
              <a:rPr lang="zh-CN" altLang="zh-CN" sz="1600" dirty="0"/>
              <a:t>深入分析和合理应用评价要点，</a:t>
            </a:r>
            <a:r>
              <a:rPr lang="zh-CN" altLang="en-US" sz="1600" dirty="0"/>
              <a:t>我们能够</a:t>
            </a:r>
            <a:r>
              <a:rPr lang="zh-CN" altLang="zh-CN" sz="1600" dirty="0"/>
              <a:t>更全面、精准地了解婴幼儿的成长状况，并根据评价结果不断调整和完善教育活动，真正实现评价对教育质量提升的推动作用。 </a:t>
            </a:r>
            <a:endParaRPr lang="en-US" altLang="zh-CN" sz="1600" dirty="0"/>
          </a:p>
        </p:txBody>
      </p:sp>
      <p:pic>
        <p:nvPicPr>
          <p:cNvPr id="5" name="图片 12">
            <a:extLst>
              <a:ext uri="{FF2B5EF4-FFF2-40B4-BE49-F238E27FC236}">
                <a16:creationId xmlns:a16="http://schemas.microsoft.com/office/drawing/2014/main" id="{64640B44-23DD-4BE0-DAB0-25A1420184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33" b="11433"/>
          <a:stretch/>
        </p:blipFill>
        <p:spPr>
          <a:xfrm>
            <a:off x="3274008" y="2571750"/>
            <a:ext cx="2852013" cy="2199874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4234865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68634" y="746093"/>
            <a:ext cx="7007296" cy="3796453"/>
          </a:xfrm>
          <a:prstGeom prst="rect">
            <a:avLst/>
          </a:prstGeom>
          <a:noFill/>
          <a:ln w="12700">
            <a:solidFill>
              <a:srgbClr val="4BBF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chemeClr val="bg2">
                  <a:lumMod val="10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12" name="Picture 2" descr="C:\Users\asus\Desktop\新建文件夹\卡通老师和学生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44" y="-191513"/>
            <a:ext cx="2137006" cy="213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092959" y="2367916"/>
            <a:ext cx="5097780" cy="553085"/>
          </a:xfrm>
          <a:prstGeom prst="rect">
            <a:avLst/>
          </a:prstGeom>
          <a:solidFill>
            <a:srgbClr val="4BBFB2"/>
          </a:solidFill>
        </p:spPr>
        <p:txBody>
          <a:bodyPr wrap="none">
            <a:spAutoFit/>
          </a:bodyPr>
          <a:lstStyle/>
          <a:p>
            <a:pPr algn="ctr"/>
            <a:r>
              <a:rPr kumimoji="1" lang="zh-CN" altLang="zh-CN" sz="30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感谢您的聆听，谢谢大家！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7393" y="746094"/>
            <a:ext cx="984324" cy="1100087"/>
          </a:xfrm>
          <a:custGeom>
            <a:avLst/>
            <a:gdLst/>
            <a:ahLst/>
            <a:cxnLst/>
            <a:rect l="l" t="t" r="r" b="b"/>
            <a:pathLst>
              <a:path w="984937" h="1100373">
                <a:moveTo>
                  <a:pt x="0" y="0"/>
                </a:moveTo>
                <a:lnTo>
                  <a:pt x="984937" y="0"/>
                </a:lnTo>
                <a:lnTo>
                  <a:pt x="984937" y="984937"/>
                </a:lnTo>
                <a:lnTo>
                  <a:pt x="115436" y="984937"/>
                </a:lnTo>
                <a:lnTo>
                  <a:pt x="0" y="1100373"/>
                </a:lnTo>
                <a:lnTo>
                  <a:pt x="0" y="984937"/>
                </a:lnTo>
                <a:lnTo>
                  <a:pt x="0" y="745958"/>
                </a:lnTo>
                <a:close/>
              </a:path>
            </a:pathLst>
          </a:custGeom>
          <a:solidFill>
            <a:srgbClr val="4BB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93779" y="746093"/>
            <a:ext cx="7007296" cy="3796453"/>
          </a:xfrm>
          <a:prstGeom prst="rect">
            <a:avLst/>
          </a:prstGeom>
          <a:noFill/>
          <a:ln w="12700">
            <a:solidFill>
              <a:srgbClr val="4BBF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chemeClr val="bg2">
                  <a:lumMod val="10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1980" y="863600"/>
            <a:ext cx="728980" cy="85979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</a:p>
          <a:p>
            <a:r>
              <a:rPr lang="zh-CN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</a:t>
            </a:r>
          </a:p>
        </p:txBody>
      </p:sp>
      <p:sp>
        <p:nvSpPr>
          <p:cNvPr id="6" name="矩形 5"/>
          <p:cNvSpPr/>
          <p:nvPr/>
        </p:nvSpPr>
        <p:spPr>
          <a:xfrm>
            <a:off x="1625687" y="680069"/>
            <a:ext cx="6752897" cy="1967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托班的张老师将要对参与亲子活动的幼儿进行定期评价。小华来自双职工家庭，父母工作繁忙，平时由祖父母照顾；小玲的父母是一对全职家长，能够全程陪伴她成长。通过观察和评价，老师发现小华在活动中较为内向，表现出对活动指令的迟缓反应，而小玲则表现得自信并且主动参与互动。面对这样的情况，老师应该如何评价呢？</a:t>
            </a:r>
          </a:p>
          <a:p>
            <a:pPr indent="457200">
              <a:lnSpc>
                <a:spcPct val="130000"/>
              </a:lnSpc>
            </a:pPr>
            <a:endParaRPr altLang="zh-CN" sz="16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7130" y="4174408"/>
            <a:ext cx="1097074" cy="578047"/>
            <a:chOff x="1794781" y="1591782"/>
            <a:chExt cx="4211689" cy="221913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1766" y="1685101"/>
              <a:ext cx="2871465" cy="79254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6325" y="2478143"/>
              <a:ext cx="3139712" cy="48162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3600" y="2950106"/>
              <a:ext cx="3212870" cy="69500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4781" y="1591782"/>
              <a:ext cx="1261981" cy="2219136"/>
            </a:xfrm>
            <a:prstGeom prst="rect">
              <a:avLst/>
            </a:prstGeom>
          </p:spPr>
        </p:pic>
      </p:grpSp>
      <p:pic>
        <p:nvPicPr>
          <p:cNvPr id="2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33" b="13933"/>
          <a:stretch/>
        </p:blipFill>
        <p:spPr>
          <a:xfrm>
            <a:off x="3608031" y="2314722"/>
            <a:ext cx="2978792" cy="2148709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</p:spTree>
  </p:cSld>
  <p:clrMapOvr>
    <a:masterClrMapping/>
  </p:clrMapOvr>
  <p:transition spd="slow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65544" y="257115"/>
            <a:ext cx="8612912" cy="4629268"/>
          </a:xfrm>
          <a:prstGeom prst="rect">
            <a:avLst/>
          </a:prstGeom>
          <a:noFill/>
          <a:ln>
            <a:solidFill>
              <a:srgbClr val="4BBF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91437" y="2266951"/>
            <a:ext cx="5561138" cy="553998"/>
          </a:xfrm>
          <a:prstGeom prst="rect">
            <a:avLst/>
          </a:prstGeom>
          <a:solidFill>
            <a:srgbClr val="4BBFB2"/>
          </a:solidFill>
        </p:spPr>
        <p:txBody>
          <a:bodyPr wrap="none">
            <a:spAutoFit/>
          </a:bodyPr>
          <a:lstStyle/>
          <a:p>
            <a:pPr algn="ctr"/>
            <a:r>
              <a:rPr kumimoji="1" lang="zh-CN" altLang="en-US" sz="30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亲子活动课程评价的注意要点</a:t>
            </a:r>
            <a:endParaRPr kumimoji="1" lang="zh-CN" altLang="zh-CN" sz="3000" spc="2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498" y="560278"/>
            <a:ext cx="1378024" cy="284076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0" y="624917"/>
            <a:ext cx="1618699" cy="583807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1129" y="653169"/>
            <a:ext cx="4876958" cy="500127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l"/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一、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评价的个体差异性问题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0689" y="1570717"/>
            <a:ext cx="7462621" cy="1001033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indent="342900">
              <a:lnSpc>
                <a:spcPts val="2500"/>
              </a:lnSpc>
            </a:pPr>
            <a:r>
              <a:rPr lang="zh-CN" altLang="zh-CN" sz="1600" dirty="0"/>
              <a:t>婴幼儿在亲子活动中的发展具有显著的个体差异性，每个孩子在认知、语言、情感和社交等方面的成长速度和表现都各不相同。因此，在评价过程中，必须充分考虑儿童的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个体差异</a:t>
            </a:r>
            <a:r>
              <a:rPr lang="zh-CN" altLang="zh-CN" sz="1600" dirty="0"/>
              <a:t>，同时考虑不同家庭背景下的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评价适应性</a:t>
            </a:r>
            <a:r>
              <a:rPr lang="zh-CN" altLang="zh-CN" sz="1600" dirty="0"/>
              <a:t>。 </a:t>
            </a:r>
          </a:p>
        </p:txBody>
      </p:sp>
      <p:pic>
        <p:nvPicPr>
          <p:cNvPr id="6" name="图片 12">
            <a:extLst>
              <a:ext uri="{FF2B5EF4-FFF2-40B4-BE49-F238E27FC236}">
                <a16:creationId xmlns:a16="http://schemas.microsoft.com/office/drawing/2014/main" id="{F9264B69-F247-5725-2384-E7D1F45233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33" b="22307"/>
          <a:stretch/>
        </p:blipFill>
        <p:spPr>
          <a:xfrm>
            <a:off x="3192782" y="2672111"/>
            <a:ext cx="2980773" cy="197504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359DF7-E9C9-C683-6CA0-B2A705E0B1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>
            <a:extLst>
              <a:ext uri="{FF2B5EF4-FFF2-40B4-BE49-F238E27FC236}">
                <a16:creationId xmlns:a16="http://schemas.microsoft.com/office/drawing/2014/main" id="{B1613095-90E6-358E-EF0D-CA874E6007B0}"/>
              </a:ext>
            </a:extLst>
          </p:cNvPr>
          <p:cNvSpPr/>
          <p:nvPr/>
        </p:nvSpPr>
        <p:spPr bwMode="auto">
          <a:xfrm>
            <a:off x="0" y="624917"/>
            <a:ext cx="1618699" cy="583807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5C4EB3D-C759-2BA9-443E-34E5C3DAE450}"/>
              </a:ext>
            </a:extLst>
          </p:cNvPr>
          <p:cNvSpPr/>
          <p:nvPr/>
        </p:nvSpPr>
        <p:spPr>
          <a:xfrm>
            <a:off x="631129" y="653169"/>
            <a:ext cx="4876958" cy="500127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l"/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一、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评价的个体差异性问题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C1C424C-D54F-926C-8C12-05DD64EDD6D9}"/>
              </a:ext>
            </a:extLst>
          </p:cNvPr>
          <p:cNvSpPr/>
          <p:nvPr/>
        </p:nvSpPr>
        <p:spPr>
          <a:xfrm>
            <a:off x="840689" y="1469029"/>
            <a:ext cx="7462621" cy="2608012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indent="342900">
              <a:lnSpc>
                <a:spcPts val="2500"/>
              </a:lnSpc>
            </a:pPr>
            <a:r>
              <a:rPr lang="zh-CN" altLang="en-US" sz="1600" b="1" dirty="0"/>
              <a:t>（一）避免一刀切的评价</a:t>
            </a:r>
            <a:endParaRPr lang="en-US" altLang="zh-CN" sz="1600" b="1" dirty="0"/>
          </a:p>
          <a:p>
            <a:pPr indent="342900">
              <a:lnSpc>
                <a:spcPts val="2500"/>
              </a:lnSpc>
            </a:pPr>
            <a:r>
              <a:rPr lang="zh-CN" altLang="zh-CN" sz="1600" dirty="0"/>
              <a:t>评价过程中应避免强行将所有儿童放在同一个标准上进行评估，需要通过灵活的评价方法，确保每个儿童的发展特点都能得到充分的尊重和体现</a:t>
            </a:r>
            <a:r>
              <a:rPr lang="zh-CN" altLang="zh-CN" dirty="0"/>
              <a:t>。</a:t>
            </a:r>
            <a:r>
              <a:rPr lang="zh-CN" altLang="zh-CN" sz="1600" dirty="0"/>
              <a:t> </a:t>
            </a:r>
            <a:endParaRPr lang="en-US" altLang="zh-CN" sz="1600" dirty="0"/>
          </a:p>
          <a:p>
            <a:pPr indent="342900">
              <a:lnSpc>
                <a:spcPts val="2500"/>
              </a:lnSpc>
            </a:pPr>
            <a:endParaRPr lang="en-US" altLang="zh-CN" sz="1600" dirty="0"/>
          </a:p>
          <a:p>
            <a:pPr indent="342900">
              <a:lnSpc>
                <a:spcPts val="2500"/>
              </a:lnSpc>
            </a:pPr>
            <a:r>
              <a:rPr lang="zh-CN" altLang="en-US" sz="1600" b="1" dirty="0"/>
              <a:t>（二）尊重不同家庭文化</a:t>
            </a:r>
            <a:endParaRPr lang="en-US" altLang="zh-CN" sz="1600" b="1" dirty="0"/>
          </a:p>
          <a:p>
            <a:pPr indent="342900">
              <a:lnSpc>
                <a:spcPts val="2500"/>
              </a:lnSpc>
            </a:pPr>
            <a:r>
              <a:rPr lang="zh-CN" altLang="zh-CN" sz="1600" dirty="0"/>
              <a:t>评价应考虑如何在不同家庭背景下公平地评价儿童，避免因文化差异或社会经济因素导致不公平的评价结果。</a:t>
            </a:r>
          </a:p>
          <a:p>
            <a:pPr indent="342900">
              <a:lnSpc>
                <a:spcPts val="2500"/>
              </a:lnSpc>
            </a:pP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1254566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0" y="624917"/>
            <a:ext cx="1618699" cy="583807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1129" y="653169"/>
            <a:ext cx="4876958" cy="500127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二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评价的正向性激励作用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FZZhunYuan-M02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1713" y="1720889"/>
            <a:ext cx="7494152" cy="1325609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indent="342900">
              <a:lnSpc>
                <a:spcPts val="2500"/>
              </a:lnSpc>
            </a:pPr>
            <a:r>
              <a:rPr lang="zh-CN" altLang="zh-CN" sz="1600" dirty="0"/>
              <a:t>婴幼儿的评价不仅仅是为了诊断问题，还应成为激励儿童发展和提升家长、教师积极性的工具。通过正向反馈，评价可以增强儿童的自信心，并促进积极的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亲子关系</a:t>
            </a:r>
            <a:r>
              <a:rPr lang="zh-CN" altLang="zh-CN" sz="1600" dirty="0"/>
              <a:t>和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师幼互动</a:t>
            </a:r>
            <a:r>
              <a:rPr lang="zh-CN" altLang="zh-CN" sz="1600" dirty="0"/>
              <a:t>。</a:t>
            </a:r>
          </a:p>
          <a:p>
            <a:pPr indent="342900">
              <a:lnSpc>
                <a:spcPts val="2500"/>
              </a:lnSpc>
            </a:pPr>
            <a:endParaRPr lang="zh-CN" altLang="zh-CN" sz="1600" dirty="0"/>
          </a:p>
        </p:txBody>
      </p:sp>
      <p:pic>
        <p:nvPicPr>
          <p:cNvPr id="5" name="图片 12">
            <a:extLst>
              <a:ext uri="{FF2B5EF4-FFF2-40B4-BE49-F238E27FC236}">
                <a16:creationId xmlns:a16="http://schemas.microsoft.com/office/drawing/2014/main" id="{44129B09-F0D6-97FD-5D2C-F1A8FF03DE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33" b="11433"/>
          <a:stretch/>
        </p:blipFill>
        <p:spPr>
          <a:xfrm>
            <a:off x="3192782" y="2672111"/>
            <a:ext cx="2852013" cy="2199874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6877A9-B521-7D00-D41E-B6249E134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>
            <a:extLst>
              <a:ext uri="{FF2B5EF4-FFF2-40B4-BE49-F238E27FC236}">
                <a16:creationId xmlns:a16="http://schemas.microsoft.com/office/drawing/2014/main" id="{432D4754-F889-CAE9-D30C-F35CACFD16B0}"/>
              </a:ext>
            </a:extLst>
          </p:cNvPr>
          <p:cNvSpPr/>
          <p:nvPr/>
        </p:nvSpPr>
        <p:spPr bwMode="auto">
          <a:xfrm>
            <a:off x="0" y="624917"/>
            <a:ext cx="1618699" cy="583807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DF7FD97-863F-92A3-FFD4-8D0B3CB93FD9}"/>
              </a:ext>
            </a:extLst>
          </p:cNvPr>
          <p:cNvSpPr/>
          <p:nvPr/>
        </p:nvSpPr>
        <p:spPr>
          <a:xfrm>
            <a:off x="631129" y="653169"/>
            <a:ext cx="4876958" cy="500127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二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评价的正向性激励作用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FZZhunYuan-M02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7649EE3-6105-3F2C-B37D-AEF79C19F049}"/>
              </a:ext>
            </a:extLst>
          </p:cNvPr>
          <p:cNvSpPr/>
          <p:nvPr/>
        </p:nvSpPr>
        <p:spPr>
          <a:xfrm>
            <a:off x="824923" y="1404374"/>
            <a:ext cx="7570931" cy="3249213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indent="342900">
              <a:lnSpc>
                <a:spcPts val="2500"/>
              </a:lnSpc>
            </a:pPr>
            <a:r>
              <a:rPr lang="zh-CN" altLang="en-US" sz="1600" b="1" dirty="0"/>
              <a:t>（一）对儿童发展的积极反馈</a:t>
            </a:r>
            <a:endParaRPr lang="en-US" altLang="zh-CN" sz="1600" b="1" dirty="0"/>
          </a:p>
          <a:p>
            <a:pPr indent="342900">
              <a:lnSpc>
                <a:spcPts val="2500"/>
              </a:lnSpc>
            </a:pPr>
            <a:r>
              <a:rPr lang="zh-CN" altLang="zh-CN" sz="1600" dirty="0"/>
              <a:t>评价要注重发掘婴幼儿的优点和进步，而不仅仅是指出不足或问题。通过正向反馈，教师和家长可以帮助婴幼儿增强自信心，进一步激发他们参与亲子活动的兴趣。 </a:t>
            </a:r>
            <a:endParaRPr lang="en-US" altLang="zh-CN" sz="1600" dirty="0"/>
          </a:p>
          <a:p>
            <a:pPr indent="342900">
              <a:lnSpc>
                <a:spcPts val="2500"/>
              </a:lnSpc>
            </a:pPr>
            <a:endParaRPr lang="en-US" altLang="zh-CN" sz="1600" dirty="0"/>
          </a:p>
          <a:p>
            <a:pPr indent="342900">
              <a:lnSpc>
                <a:spcPts val="2500"/>
              </a:lnSpc>
            </a:pPr>
            <a:r>
              <a:rPr lang="zh-CN" altLang="en-US" sz="1600" b="1" dirty="0"/>
              <a:t>（二）对家长和教师的正向激励</a:t>
            </a:r>
            <a:endParaRPr lang="en-US" altLang="zh-CN" sz="1600" b="1" dirty="0"/>
          </a:p>
          <a:p>
            <a:pPr indent="342900">
              <a:lnSpc>
                <a:spcPts val="2500"/>
              </a:lnSpc>
            </a:pPr>
            <a:r>
              <a:rPr lang="zh-CN" altLang="zh-CN" sz="1600" dirty="0"/>
              <a:t>评价不仅仅是针对儿童的，也应成为促进家长和教师改进教育方式的工具。通过提供建设性的</a:t>
            </a:r>
            <a:r>
              <a:rPr lang="zh-CN" altLang="en-US" sz="1600" dirty="0"/>
              <a:t>评价</a:t>
            </a:r>
            <a:r>
              <a:rPr lang="zh-CN" altLang="zh-CN" sz="1600" dirty="0"/>
              <a:t>反馈，帮助家长和教师识别出需要进一步改进之处</a:t>
            </a:r>
            <a:r>
              <a:rPr lang="zh-CN" altLang="en-US" sz="1600" dirty="0"/>
              <a:t>，</a:t>
            </a:r>
            <a:r>
              <a:rPr lang="zh-CN" altLang="zh-CN" sz="1600" dirty="0"/>
              <a:t>促使家长和教师更加积极参与到婴幼儿的成长过程中。 </a:t>
            </a:r>
          </a:p>
          <a:p>
            <a:pPr indent="342900">
              <a:lnSpc>
                <a:spcPts val="2500"/>
              </a:lnSpc>
            </a:pP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5803420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0" y="624917"/>
            <a:ext cx="1618699" cy="583807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1129" y="653169"/>
            <a:ext cx="4876958" cy="500127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l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三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评价的持续改进和优化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FZZhunYuan-M02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4044" y="1587075"/>
            <a:ext cx="7494152" cy="1325609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indent="342900">
              <a:lnSpc>
                <a:spcPts val="2500"/>
              </a:lnSpc>
            </a:pPr>
            <a:r>
              <a:rPr lang="zh-CN" altLang="zh-CN" sz="1600" dirty="0"/>
              <a:t>评价不仅是对当前课程和婴幼儿发展情况的静态反映，更是一个动态、持续改进的过程。这种动态的优化过程有助于提升亲子活动课程的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长效性</a:t>
            </a:r>
            <a:r>
              <a:rPr lang="zh-CN" altLang="zh-CN" sz="1600" dirty="0"/>
              <a:t>和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科学性</a:t>
            </a:r>
            <a:r>
              <a:rPr lang="zh-CN" altLang="zh-CN" sz="1600" dirty="0"/>
              <a:t>，为婴幼儿的持续发展提供更有力的支持。</a:t>
            </a:r>
          </a:p>
          <a:p>
            <a:pPr indent="342900">
              <a:lnSpc>
                <a:spcPts val="2500"/>
              </a:lnSpc>
            </a:pPr>
            <a:endParaRPr lang="zh-CN" altLang="zh-CN" sz="1600" dirty="0"/>
          </a:p>
        </p:txBody>
      </p:sp>
      <p:pic>
        <p:nvPicPr>
          <p:cNvPr id="5" name="图片 12">
            <a:extLst>
              <a:ext uri="{FF2B5EF4-FFF2-40B4-BE49-F238E27FC236}">
                <a16:creationId xmlns:a16="http://schemas.microsoft.com/office/drawing/2014/main" id="{82B21DE5-3324-A5AA-489A-2073A5B01D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33" b="11433"/>
          <a:stretch/>
        </p:blipFill>
        <p:spPr>
          <a:xfrm>
            <a:off x="3192783" y="2571750"/>
            <a:ext cx="2852013" cy="2199874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26C9D-42D5-64D9-D39B-5CE30DF27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>
            <a:extLst>
              <a:ext uri="{FF2B5EF4-FFF2-40B4-BE49-F238E27FC236}">
                <a16:creationId xmlns:a16="http://schemas.microsoft.com/office/drawing/2014/main" id="{C0A935D4-2274-0DCA-0429-B8113B9F1BA8}"/>
              </a:ext>
            </a:extLst>
          </p:cNvPr>
          <p:cNvSpPr/>
          <p:nvPr/>
        </p:nvSpPr>
        <p:spPr bwMode="auto">
          <a:xfrm>
            <a:off x="0" y="624917"/>
            <a:ext cx="1618699" cy="583807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6FF70B7-505B-7762-3596-9390305DB5B5}"/>
              </a:ext>
            </a:extLst>
          </p:cNvPr>
          <p:cNvSpPr/>
          <p:nvPr/>
        </p:nvSpPr>
        <p:spPr>
          <a:xfrm>
            <a:off x="631129" y="653169"/>
            <a:ext cx="4876958" cy="500127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l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三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评价的持续改进和优化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FZZhunYuan-M02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BDF365A-8374-7E50-1B44-20B876893752}"/>
              </a:ext>
            </a:extLst>
          </p:cNvPr>
          <p:cNvSpPr/>
          <p:nvPr/>
        </p:nvSpPr>
        <p:spPr>
          <a:xfrm>
            <a:off x="824924" y="1432083"/>
            <a:ext cx="7494152" cy="2928612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indent="342900">
              <a:lnSpc>
                <a:spcPts val="2500"/>
              </a:lnSpc>
            </a:pPr>
            <a:r>
              <a:rPr lang="zh-CN" altLang="en-US" sz="1600" b="1" dirty="0"/>
              <a:t>（一）</a:t>
            </a:r>
            <a:r>
              <a:rPr lang="zh-CN" altLang="zh-CN" sz="1600" b="1" dirty="0"/>
              <a:t>结合评估结果优化课程设计 </a:t>
            </a:r>
            <a:endParaRPr lang="en-US" altLang="zh-CN" sz="1600" b="1" dirty="0"/>
          </a:p>
          <a:p>
            <a:pPr indent="342900">
              <a:lnSpc>
                <a:spcPts val="2500"/>
              </a:lnSpc>
            </a:pPr>
            <a:r>
              <a:rPr lang="zh-CN" altLang="zh-CN" sz="1600" dirty="0"/>
              <a:t>教师在分析评价结果后，可以针对发现的问题进行课程内容的优化。将评价的结果与儿童的发展需求相结合，及时调整活动的难度和节奏，确保课程对不同发展水平的婴幼儿都具有适应性和挑战性。 </a:t>
            </a:r>
            <a:endParaRPr lang="en-US" altLang="zh-CN" sz="1600" dirty="0"/>
          </a:p>
          <a:p>
            <a:pPr indent="342900">
              <a:lnSpc>
                <a:spcPts val="2500"/>
              </a:lnSpc>
            </a:pPr>
            <a:endParaRPr lang="en-US" altLang="zh-CN" sz="1600" dirty="0"/>
          </a:p>
          <a:p>
            <a:pPr indent="342900">
              <a:lnSpc>
                <a:spcPts val="2500"/>
              </a:lnSpc>
            </a:pPr>
            <a:r>
              <a:rPr lang="zh-CN" altLang="en-US" sz="1600" b="1" dirty="0"/>
              <a:t>（二）</a:t>
            </a:r>
            <a:r>
              <a:rPr lang="zh-CN" altLang="zh-CN" sz="1600" b="1" dirty="0"/>
              <a:t>评价体系的动态调整与更新 </a:t>
            </a:r>
            <a:endParaRPr lang="en-US" altLang="zh-CN" sz="1600" b="1" dirty="0"/>
          </a:p>
          <a:p>
            <a:pPr indent="342900">
              <a:lnSpc>
                <a:spcPts val="2500"/>
              </a:lnSpc>
            </a:pPr>
            <a:r>
              <a:rPr lang="zh-CN" altLang="zh-CN" sz="1600" dirty="0"/>
              <a:t>教师可以及时引入新的评估工具和方法，确保评价体系能够跟上教育需求的变化</a:t>
            </a:r>
            <a:r>
              <a:rPr lang="zh-CN" altLang="en-US" sz="1600" dirty="0"/>
              <a:t>，</a:t>
            </a:r>
            <a:r>
              <a:rPr lang="zh-CN" altLang="zh-CN" sz="1600" dirty="0"/>
              <a:t>确保评价不仅适用于当前的课程设计，还能够为未来课程的开发提供参考。 </a:t>
            </a:r>
          </a:p>
          <a:p>
            <a:pPr indent="342900">
              <a:lnSpc>
                <a:spcPts val="2500"/>
              </a:lnSpc>
            </a:pP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3032692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  <p:tag name="COMMONDATA" val="eyJoZGlkIjoiN2YzNjBkOTgyNWQ1YTMxYzM3MzMwNWFiODNmOWIzYW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698</Words>
  <Application>Microsoft Macintosh PowerPoint</Application>
  <PresentationFormat>全屏显示(16:9)</PresentationFormat>
  <Paragraphs>36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等线</vt:lpstr>
      <vt:lpstr>等线 Light</vt:lpstr>
      <vt:lpstr>宋体</vt:lpstr>
      <vt:lpstr>微软雅黑</vt:lpstr>
      <vt:lpstr>ITC Avant Garde Std Bk</vt:lpstr>
      <vt:lpstr>Arial</vt:lpstr>
      <vt:lpstr>Calibri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商务ppt</dc:title>
  <dc:creator>lzj</dc:creator>
  <cp:lastModifiedBy>1215425385@qq.com</cp:lastModifiedBy>
  <cp:revision>3230</cp:revision>
  <dcterms:created xsi:type="dcterms:W3CDTF">2015-12-01T09:06:00Z</dcterms:created>
  <dcterms:modified xsi:type="dcterms:W3CDTF">2025-03-28T03:04:10Z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B7FFEBCD5D3740F79443DEF7AF073E68_13</vt:lpwstr>
  </property>
  <property fmtid="{D5CDD505-2E9C-101B-9397-08002B2CF9AE}" pid="3" name="KSOProductBuildVer">
    <vt:lpwstr>2052-12.1.0.18240</vt:lpwstr>
  </property>
</Properties>
</file>